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jpeg"/>
  <Override PartName="/ppt/media/image5.jpg" ContentType="image/jpeg"/>
  <Override PartName="/ppt/media/image6.jpg" ContentType="image/jpeg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relie Nollet" initials="AN" lastIdx="1" clrIdx="0">
    <p:extLst>
      <p:ext uri="{19B8F6BF-5375-455C-9EA6-DF929625EA0E}">
        <p15:presenceInfo xmlns:p15="http://schemas.microsoft.com/office/powerpoint/2012/main" userId="S-1-5-21-2836370790-3248774491-1456793409-17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AF1119"/>
    <a:srgbClr val="FFEBD2"/>
    <a:srgbClr val="3E4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10T13:00:44.792" idx="1">
    <p:pos x="5671" y="3845"/>
    <p:text>Should be at least the same size at the partners' logo</p:text>
    <p:extLst>
      <p:ext uri="{C676402C-5697-4E1C-873F-D02D1690AC5C}">
        <p15:threadingInfo xmlns:p15="http://schemas.microsoft.com/office/powerpoint/2012/main" timeZoneBias="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9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97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66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5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295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5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03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68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48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9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0F08-8798-4E2D-ABED-19DBCE67D57A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81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20F08-8798-4E2D-ABED-19DBCE67D57A}" type="datetimeFigureOut">
              <a:rPr lang="fr-FR" smtClean="0"/>
              <a:t>15/02/2018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B37C9-0D0B-44C9-B97D-E96F0EC043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5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2.png"/><Relationship Id="rId7" Type="http://schemas.openxmlformats.org/officeDocument/2006/relationships/hyperlink" Target="http://www.serfa-project.eu/" TargetMode="External"/><Relationship Id="rId12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linostroj.si/" TargetMode="External"/><Relationship Id="rId11" Type="http://schemas.openxmlformats.org/officeDocument/2006/relationships/image" Target="../media/image7.jpeg"/><Relationship Id="rId5" Type="http://schemas.openxmlformats.org/officeDocument/2006/relationships/hyperlink" Target="mailto:info@mlinostroj.si" TargetMode="External"/><Relationship Id="rId10" Type="http://schemas.openxmlformats.org/officeDocument/2006/relationships/image" Target="../media/image6.jpg"/><Relationship Id="rId4" Type="http://schemas.openxmlformats.org/officeDocument/2006/relationships/image" Target="../media/image3.jpg"/><Relationship Id="rId9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erfa-project.eu/sl/kontakti" TargetMode="Externa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367025" y="582129"/>
            <a:ext cx="4776975" cy="54591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48301" cy="6858000"/>
          </a:xfrm>
          <a:prstGeom prst="rect">
            <a:avLst/>
          </a:prstGeom>
        </p:spPr>
      </p:pic>
      <p:sp>
        <p:nvSpPr>
          <p:cNvPr id="4" name="object 5"/>
          <p:cNvSpPr/>
          <p:nvPr/>
        </p:nvSpPr>
        <p:spPr>
          <a:xfrm>
            <a:off x="-3016" y="6252788"/>
            <a:ext cx="9144000" cy="6301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Rectangle 5"/>
          <p:cNvSpPr/>
          <p:nvPr/>
        </p:nvSpPr>
        <p:spPr>
          <a:xfrm>
            <a:off x="2502243" y="5572126"/>
            <a:ext cx="1133983" cy="3513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/>
          </a:p>
        </p:txBody>
      </p:sp>
      <p:sp>
        <p:nvSpPr>
          <p:cNvPr id="7" name="Rectangle 6"/>
          <p:cNvSpPr/>
          <p:nvPr/>
        </p:nvSpPr>
        <p:spPr>
          <a:xfrm>
            <a:off x="2573296" y="980818"/>
            <a:ext cx="1189337" cy="466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/>
          </a:p>
        </p:txBody>
      </p:sp>
      <p:sp>
        <p:nvSpPr>
          <p:cNvPr id="10" name="Rectangle 9"/>
          <p:cNvSpPr/>
          <p:nvPr/>
        </p:nvSpPr>
        <p:spPr>
          <a:xfrm>
            <a:off x="3382149" y="152142"/>
            <a:ext cx="1321658" cy="676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bject 7"/>
          <p:cNvSpPr txBox="1"/>
          <p:nvPr/>
        </p:nvSpPr>
        <p:spPr>
          <a:xfrm>
            <a:off x="2341305" y="6231696"/>
            <a:ext cx="4274895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sl-SI" sz="900" dirty="0" smtClean="0"/>
              <a:t>Izvedba </a:t>
            </a:r>
            <a:r>
              <a:rPr lang="sl-SI" sz="900" dirty="0"/>
              <a:t>tega projekta je sofinancirana s strani Evropske komisije. </a:t>
            </a:r>
            <a:r>
              <a:rPr lang="sl-SI" sz="900" dirty="0" smtClean="0"/>
              <a:t>Vsebina </a:t>
            </a:r>
            <a:r>
              <a:rPr lang="sl-SI" sz="900" dirty="0"/>
              <a:t>publikacije (komunikacije) je izključno odgovornost avtorja in </a:t>
            </a:r>
            <a:r>
              <a:rPr lang="sl-SI" sz="900" dirty="0" smtClean="0"/>
              <a:t>v </a:t>
            </a:r>
            <a:r>
              <a:rPr lang="sl-SI" sz="900" dirty="0"/>
              <a:t>nobenem primeru ne predstavlja stališč Evropske komisije</a:t>
            </a:r>
            <a:r>
              <a:rPr lang="sl-SI" sz="900" dirty="0" smtClean="0"/>
              <a:t>.</a:t>
            </a:r>
            <a:r>
              <a:rPr lang="en-US" sz="1100" spc="-25" dirty="0" smtClean="0">
                <a:solidFill>
                  <a:srgbClr val="212121"/>
                </a:solidFill>
                <a:cs typeface="Lucida Sans"/>
              </a:rPr>
              <a:t> </a:t>
            </a:r>
            <a:endParaRPr sz="1100" dirty="0">
              <a:cs typeface="Lucida Sans"/>
            </a:endParaRPr>
          </a:p>
        </p:txBody>
      </p:sp>
      <p:sp>
        <p:nvSpPr>
          <p:cNvPr id="17" name="object 6"/>
          <p:cNvSpPr/>
          <p:nvPr/>
        </p:nvSpPr>
        <p:spPr>
          <a:xfrm>
            <a:off x="6755028" y="6103485"/>
            <a:ext cx="2247128" cy="6456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Rectangle 21"/>
          <p:cNvSpPr/>
          <p:nvPr/>
        </p:nvSpPr>
        <p:spPr>
          <a:xfrm>
            <a:off x="4992795" y="2718487"/>
            <a:ext cx="3847070" cy="45719"/>
          </a:xfrm>
          <a:prstGeom prst="rect">
            <a:avLst/>
          </a:prstGeom>
          <a:solidFill>
            <a:srgbClr val="FFE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ounded Rectangle 4"/>
          <p:cNvSpPr/>
          <p:nvPr/>
        </p:nvSpPr>
        <p:spPr>
          <a:xfrm>
            <a:off x="4240618" y="582129"/>
            <a:ext cx="4885038" cy="54591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bject 4"/>
          <p:cNvSpPr txBox="1"/>
          <p:nvPr/>
        </p:nvSpPr>
        <p:spPr>
          <a:xfrm>
            <a:off x="4544568" y="1561599"/>
            <a:ext cx="4295297" cy="44777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>
              <a:lnSpc>
                <a:spcPct val="113100"/>
              </a:lnSpc>
              <a:spcBef>
                <a:spcPts val="100"/>
              </a:spcBef>
            </a:pPr>
            <a:r>
              <a:rPr lang="sl-SI" sz="1600" b="1" spc="35" dirty="0" smtClean="0">
                <a:cs typeface="Lucida Sans"/>
              </a:rPr>
              <a:t>MITJA GREGORIČ &amp;</a:t>
            </a:r>
            <a:r>
              <a:rPr lang="sl-SI" sz="1200" b="1" spc="35" dirty="0" smtClean="0">
                <a:cs typeface="Lucida Sans"/>
              </a:rPr>
              <a:t> </a:t>
            </a:r>
            <a:r>
              <a:rPr lang="sl-SI" sz="1600" b="1" spc="35" dirty="0" smtClean="0">
                <a:cs typeface="Lucida Sans"/>
              </a:rPr>
              <a:t>MLINOSTROJ</a:t>
            </a:r>
            <a:r>
              <a:rPr lang="sl-SI" sz="1200" b="1" spc="35" dirty="0">
                <a:cs typeface="Lucida Sans"/>
              </a:rPr>
              <a:t>,</a:t>
            </a:r>
            <a:r>
              <a:rPr lang="sl-SI" sz="1200" b="1" spc="35" dirty="0" smtClean="0">
                <a:cs typeface="Lucida Sans"/>
              </a:rPr>
              <a:t> podjetje za izgradnjo tehnoloških objektov in naprav</a:t>
            </a:r>
            <a:r>
              <a:rPr lang="fr-FR" sz="1200" b="1" spc="35" dirty="0" smtClean="0">
                <a:cs typeface="Lucida Sans"/>
              </a:rPr>
              <a:t>  </a:t>
            </a:r>
            <a:endParaRPr lang="fr-FR" sz="1200" b="1" dirty="0" smtClean="0"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endParaRPr lang="fr-FR" sz="1200" dirty="0" smtClean="0">
              <a:solidFill>
                <a:srgbClr val="FFEBD2"/>
              </a:solidFill>
              <a:cs typeface="Lucida Sans"/>
            </a:endParaRPr>
          </a:p>
          <a:p>
            <a:pPr marL="12700" marR="5080" algn="just">
              <a:lnSpc>
                <a:spcPct val="100000"/>
              </a:lnSpc>
            </a:pPr>
            <a:r>
              <a:rPr lang="sl-SI" sz="1200" dirty="0" smtClean="0">
                <a:cs typeface="Lucida Sans"/>
              </a:rPr>
              <a:t>V podjetju </a:t>
            </a:r>
            <a:r>
              <a:rPr lang="sl-SI" sz="1200" dirty="0" err="1" smtClean="0">
                <a:cs typeface="Lucida Sans"/>
              </a:rPr>
              <a:t>Mlinostroj</a:t>
            </a:r>
            <a:r>
              <a:rPr lang="sl-SI" sz="1200" dirty="0" smtClean="0">
                <a:cs typeface="Lucida Sans"/>
              </a:rPr>
              <a:t> projektirajo, proizvajajo, montirajo in vzdržujejo naprave za transport, skladiščenje, mletje in sejanje kot so celotne linije za silose za žita, mešalnice močnih krmil, linije v živilsko predelovalni industriji, mešalnice suhih malt, linije za proizvodnjo lesnih </a:t>
            </a:r>
            <a:r>
              <a:rPr lang="sl-SI" sz="1200" dirty="0" err="1" smtClean="0">
                <a:cs typeface="Lucida Sans"/>
              </a:rPr>
              <a:t>pelet</a:t>
            </a:r>
            <a:r>
              <a:rPr lang="sl-SI" sz="1200" dirty="0" smtClean="0">
                <a:cs typeface="Lucida Sans"/>
              </a:rPr>
              <a:t>, linije v kemični, gradbeni in lesni industriji itd. </a:t>
            </a:r>
          </a:p>
          <a:p>
            <a:pPr marL="12700" marR="5080" algn="just">
              <a:lnSpc>
                <a:spcPct val="100000"/>
              </a:lnSpc>
            </a:pPr>
            <a:endParaRPr lang="sl-SI" sz="1200" dirty="0">
              <a:cs typeface="Lucida Sans"/>
            </a:endParaRPr>
          </a:p>
          <a:p>
            <a:pPr marL="12700" marR="5080" algn="just">
              <a:lnSpc>
                <a:spcPct val="100000"/>
              </a:lnSpc>
            </a:pPr>
            <a:r>
              <a:rPr lang="sl-SI" sz="1200" dirty="0" smtClean="0">
                <a:cs typeface="Lucida Sans"/>
              </a:rPr>
              <a:t>Že vrsto </a:t>
            </a:r>
            <a:r>
              <a:rPr lang="sl-SI" sz="1200" dirty="0">
                <a:cs typeface="Lucida Sans"/>
              </a:rPr>
              <a:t>let </a:t>
            </a:r>
            <a:r>
              <a:rPr lang="sl-SI" sz="1200" dirty="0" smtClean="0">
                <a:cs typeface="Lucida Sans"/>
              </a:rPr>
              <a:t>sodelujejo v programih praktičnega usposabljanja v podjetjih in znanje uspešno </a:t>
            </a:r>
            <a:r>
              <a:rPr lang="sl-SI" sz="1200" dirty="0">
                <a:cs typeface="Lucida Sans"/>
              </a:rPr>
              <a:t>predajajo mladim </a:t>
            </a:r>
            <a:r>
              <a:rPr lang="sl-SI" sz="1200" dirty="0" smtClean="0">
                <a:cs typeface="Lucida Sans"/>
              </a:rPr>
              <a:t>generacijam. </a:t>
            </a:r>
          </a:p>
          <a:p>
            <a:pPr marL="12700" marR="5080" algn="just">
              <a:lnSpc>
                <a:spcPct val="100000"/>
              </a:lnSpc>
            </a:pPr>
            <a:endParaRPr lang="sl-SI" sz="1200" dirty="0">
              <a:cs typeface="Lucida Sans"/>
            </a:endParaRPr>
          </a:p>
          <a:p>
            <a:pPr marL="12700" marR="5080" algn="just">
              <a:lnSpc>
                <a:spcPct val="100000"/>
              </a:lnSpc>
            </a:pPr>
            <a:r>
              <a:rPr lang="sl-SI" sz="1200" dirty="0" smtClean="0">
                <a:cs typeface="Lucida Sans"/>
              </a:rPr>
              <a:t>Vas zanima usposabljanje v </a:t>
            </a:r>
            <a:r>
              <a:rPr lang="sl-SI" sz="1200" dirty="0" err="1" smtClean="0">
                <a:cs typeface="Lucida Sans"/>
              </a:rPr>
              <a:t>Mlinostroju</a:t>
            </a:r>
            <a:r>
              <a:rPr lang="sl-SI" sz="1200" dirty="0" smtClean="0">
                <a:cs typeface="Lucida Sans"/>
              </a:rPr>
              <a:t>? Pišite na spodaj naveden kontakt in se dogovorite za sodelovanje.</a:t>
            </a:r>
          </a:p>
          <a:p>
            <a:pPr marL="12700" marR="5080">
              <a:lnSpc>
                <a:spcPct val="100000"/>
              </a:lnSpc>
            </a:pPr>
            <a:endParaRPr lang="sl-SI" sz="1200" dirty="0" smtClean="0">
              <a:solidFill>
                <a:srgbClr val="FFEBD2"/>
              </a:solidFill>
              <a:cs typeface="Lucida Sans"/>
            </a:endParaRPr>
          </a:p>
          <a:p>
            <a:pPr marL="12700" marR="5080">
              <a:lnSpc>
                <a:spcPct val="100000"/>
              </a:lnSpc>
            </a:pPr>
            <a:r>
              <a:rPr lang="sl-SI" sz="1200" dirty="0" smtClean="0">
                <a:cs typeface="Lucida Sans"/>
                <a:hlinkClick r:id="rId5"/>
              </a:rPr>
              <a:t>info@mlinostroj.si</a:t>
            </a:r>
            <a:r>
              <a:rPr lang="sl-SI" sz="1200" dirty="0" smtClean="0">
                <a:cs typeface="Lucida Sans"/>
              </a:rPr>
              <a:t> </a:t>
            </a:r>
            <a:endParaRPr lang="fr-FR" sz="700" dirty="0" smtClean="0">
              <a:cs typeface="Lucida Sans"/>
            </a:endParaRPr>
          </a:p>
          <a:p>
            <a:pPr marL="12700" marR="5080">
              <a:lnSpc>
                <a:spcPct val="100000"/>
              </a:lnSpc>
            </a:pPr>
            <a:r>
              <a:rPr lang="sl-SI" sz="1200" dirty="0" smtClean="0">
                <a:cs typeface="Lucida Sans"/>
                <a:hlinkClick r:id="rId6"/>
              </a:rPr>
              <a:t>www.mlinostroj.si</a:t>
            </a:r>
            <a:endParaRPr lang="sl-SI" sz="1200" dirty="0" smtClean="0">
              <a:cs typeface="Lucida Sans"/>
            </a:endParaRPr>
          </a:p>
          <a:p>
            <a:pPr marL="12700" marR="5080">
              <a:lnSpc>
                <a:spcPct val="100000"/>
              </a:lnSpc>
            </a:pPr>
            <a:endParaRPr lang="sl-SI" sz="1200" dirty="0">
              <a:solidFill>
                <a:srgbClr val="FFEBD2"/>
              </a:solidFill>
              <a:cs typeface="Lucida Sans"/>
            </a:endParaRPr>
          </a:p>
          <a:p>
            <a:pPr marL="12700" marR="5080">
              <a:lnSpc>
                <a:spcPct val="100000"/>
              </a:lnSpc>
            </a:pPr>
            <a:endParaRPr lang="sl-SI" sz="1200" dirty="0" smtClean="0">
              <a:solidFill>
                <a:srgbClr val="FFEBD2"/>
              </a:solidFill>
              <a:cs typeface="Lucida Sans"/>
            </a:endParaRPr>
          </a:p>
          <a:p>
            <a:pPr marL="12700" marR="5080">
              <a:lnSpc>
                <a:spcPct val="100000"/>
              </a:lnSpc>
            </a:pPr>
            <a:endParaRPr lang="sl-SI" sz="1200" dirty="0">
              <a:solidFill>
                <a:srgbClr val="FFEBD2"/>
              </a:solidFill>
              <a:cs typeface="Lucida Sans"/>
            </a:endParaRPr>
          </a:p>
          <a:p>
            <a:pPr marL="12700" marR="5080">
              <a:lnSpc>
                <a:spcPct val="100000"/>
              </a:lnSpc>
            </a:pPr>
            <a:endParaRPr lang="sl-SI" sz="1200" dirty="0" smtClean="0">
              <a:solidFill>
                <a:srgbClr val="FFEBD2"/>
              </a:solidFill>
              <a:cs typeface="Lucida Sans"/>
            </a:endParaRPr>
          </a:p>
          <a:p>
            <a:pPr marL="12700" marR="5080">
              <a:lnSpc>
                <a:spcPct val="100000"/>
              </a:lnSpc>
            </a:pPr>
            <a:endParaRPr lang="sl-SI" sz="1200" dirty="0" smtClean="0">
              <a:solidFill>
                <a:srgbClr val="FFEBD2"/>
              </a:solidFill>
              <a:cs typeface="Lucida Sans"/>
            </a:endParaRPr>
          </a:p>
          <a:p>
            <a:pPr marL="12700" marR="5080" algn="r"/>
            <a:r>
              <a:rPr lang="sl-SI" sz="1200" spc="-25" dirty="0">
                <a:solidFill>
                  <a:srgbClr val="212121"/>
                </a:solidFill>
                <a:cs typeface="Lucida Sans"/>
              </a:rPr>
              <a:t>Obiščite SERFA spletno stran </a:t>
            </a:r>
            <a:r>
              <a:rPr lang="en-US" sz="1200" spc="-25" dirty="0">
                <a:solidFill>
                  <a:srgbClr val="212121"/>
                </a:solidFill>
                <a:cs typeface="Lucida Sans"/>
                <a:hlinkClick r:id="rId7"/>
              </a:rPr>
              <a:t>www.serfa-project.eu</a:t>
            </a:r>
            <a:r>
              <a:rPr lang="sl-SI" sz="1200" spc="-25" dirty="0">
                <a:solidFill>
                  <a:srgbClr val="212121"/>
                </a:solidFill>
                <a:cs typeface="Lucida Sans"/>
              </a:rPr>
              <a:t> 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50" dirty="0">
              <a:latin typeface="Times New Roman"/>
              <a:cs typeface="Times New Roman"/>
            </a:endParaRPr>
          </a:p>
        </p:txBody>
      </p:sp>
      <p:sp>
        <p:nvSpPr>
          <p:cNvPr id="19" name="object 2"/>
          <p:cNvSpPr txBox="1">
            <a:spLocks/>
          </p:cNvSpPr>
          <p:nvPr/>
        </p:nvSpPr>
        <p:spPr>
          <a:xfrm>
            <a:off x="2502243" y="1082142"/>
            <a:ext cx="6123398" cy="343748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>
            <a:lvl1pPr>
              <a:defRPr sz="1400" b="0" i="0">
                <a:solidFill>
                  <a:srgbClr val="F6F6F6"/>
                </a:solidFill>
                <a:latin typeface="Arial Narrow"/>
                <a:ea typeface="+mj-ea"/>
                <a:cs typeface="Arial Narrow"/>
              </a:defRPr>
            </a:lvl1pPr>
          </a:lstStyle>
          <a:p>
            <a:pPr marL="2298065" marR="5080" lvl="0" indent="0" defTabSz="914400" eaLnBrk="1" fontAlgn="auto" latinLnBrk="0" hangingPunct="1">
              <a:lnSpc>
                <a:spcPct val="102699"/>
              </a:lnSpc>
              <a:spcBef>
                <a:spcPts val="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200" b="1" i="0" u="none" strike="noStrike" kern="0" cap="none" spc="-90" normalizeH="0" baseline="0" noProof="0" dirty="0" smtClean="0">
                <a:ln>
                  <a:noFill/>
                </a:ln>
                <a:solidFill>
                  <a:srgbClr val="AF1119"/>
                </a:solidFill>
                <a:effectLst/>
                <a:uLnTx/>
                <a:uFillTx/>
                <a:latin typeface="Calibri"/>
                <a:ea typeface="+mj-ea"/>
              </a:rPr>
              <a:t>SERFA AMBASADOR VAJENIŠTVA</a:t>
            </a:r>
            <a:endParaRPr kumimoji="0" lang="en-US" sz="2200" b="1" i="0" u="none" strike="noStrike" kern="0" cap="none" spc="-65" normalizeH="0" baseline="0" noProof="0" dirty="0">
              <a:ln>
                <a:noFill/>
              </a:ln>
              <a:solidFill>
                <a:srgbClr val="AF1119"/>
              </a:solidFill>
              <a:effectLst/>
              <a:uLnTx/>
              <a:uFillTx/>
              <a:latin typeface="Calibri"/>
              <a:ea typeface="+mj-ea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63" y="4907029"/>
            <a:ext cx="3816096" cy="908304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155" y="1063142"/>
            <a:ext cx="2438510" cy="3844658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34" y="6124996"/>
            <a:ext cx="1107690" cy="576000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958" y="6133967"/>
            <a:ext cx="521553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09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39" b="87147"/>
          <a:stretch/>
        </p:blipFill>
        <p:spPr>
          <a:xfrm>
            <a:off x="0" y="1"/>
            <a:ext cx="3707027" cy="828676"/>
          </a:xfrm>
          <a:prstGeom prst="rect">
            <a:avLst/>
          </a:prstGeom>
        </p:spPr>
      </p:pic>
      <p:sp>
        <p:nvSpPr>
          <p:cNvPr id="4" name="object 5"/>
          <p:cNvSpPr/>
          <p:nvPr/>
        </p:nvSpPr>
        <p:spPr>
          <a:xfrm>
            <a:off x="-3016" y="6252788"/>
            <a:ext cx="9144000" cy="6301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9" name="object 2"/>
          <p:cNvSpPr txBox="1">
            <a:spLocks/>
          </p:cNvSpPr>
          <p:nvPr/>
        </p:nvSpPr>
        <p:spPr>
          <a:xfrm>
            <a:off x="359109" y="704065"/>
            <a:ext cx="3648255" cy="29302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>
            <a:lvl1pPr>
              <a:defRPr sz="1400" b="0" i="0">
                <a:solidFill>
                  <a:srgbClr val="F6F6F6"/>
                </a:solidFill>
                <a:latin typeface="Arial Narrow"/>
                <a:ea typeface="+mj-ea"/>
                <a:cs typeface="Arial Narrow"/>
              </a:defRPr>
            </a:lvl1pPr>
          </a:lstStyle>
          <a:p>
            <a:pPr marR="5080" lvl="0" algn="ctr" defTabSz="914400" eaLnBrk="1" fontAlgn="auto" latinLnBrk="0" hangingPunct="1">
              <a:lnSpc>
                <a:spcPct val="102699"/>
              </a:lnSpc>
              <a:spcBef>
                <a:spcPts val="6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1800" b="1" kern="0" spc="-90" noProof="0" dirty="0" smtClean="0">
                <a:solidFill>
                  <a:srgbClr val="C00000"/>
                </a:solidFill>
                <a:latin typeface="Calibri"/>
              </a:rPr>
              <a:t>INTERVJU Z AMBASADORJEM</a:t>
            </a:r>
            <a:endParaRPr kumimoji="0" lang="en-US" sz="1800" b="1" i="0" u="none" strike="noStrike" kern="0" cap="none" spc="-65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0" y="1020732"/>
            <a:ext cx="4372507" cy="5040000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200" b="1" dirty="0" smtClean="0"/>
              <a:t/>
            </a:r>
            <a:br>
              <a:rPr lang="sl-SI" sz="1200" b="1" dirty="0" smtClean="0"/>
            </a:br>
            <a:r>
              <a:rPr lang="sl-SI" sz="1200" b="1" dirty="0" smtClean="0"/>
              <a:t>Zakaj vajeništvo?</a:t>
            </a:r>
          </a:p>
          <a:p>
            <a:pPr algn="just"/>
            <a:r>
              <a:rPr lang="sl-SI" sz="1200" i="1" dirty="0" smtClean="0"/>
              <a:t>„Vajeništvo </a:t>
            </a:r>
            <a:r>
              <a:rPr lang="sl-SI" sz="1200" i="1" dirty="0"/>
              <a:t>je od </a:t>
            </a:r>
            <a:r>
              <a:rPr lang="sl-SI" sz="1200" i="1" dirty="0" smtClean="0"/>
              <a:t>nekdaj tradicija </a:t>
            </a:r>
            <a:r>
              <a:rPr lang="sl-SI" sz="1200" i="1" dirty="0"/>
              <a:t>v našem </a:t>
            </a:r>
            <a:r>
              <a:rPr lang="sl-SI" sz="1200" i="1" dirty="0" smtClean="0"/>
              <a:t>podjetju. Večina </a:t>
            </a:r>
            <a:r>
              <a:rPr lang="sl-SI" sz="1200" i="1" dirty="0"/>
              <a:t>naših zaposlenih je </a:t>
            </a:r>
            <a:r>
              <a:rPr lang="sl-SI" sz="1200" i="1" dirty="0" smtClean="0"/>
              <a:t>začela delo pri nas z vajeništvom </a:t>
            </a:r>
            <a:r>
              <a:rPr lang="sl-SI" sz="1200" i="1" dirty="0"/>
              <a:t>in </a:t>
            </a:r>
            <a:r>
              <a:rPr lang="sl-SI" sz="1200" i="1" dirty="0" smtClean="0"/>
              <a:t>s </a:t>
            </a:r>
            <a:r>
              <a:rPr lang="sl-SI" sz="1200" i="1" dirty="0"/>
              <a:t>prenašanjem znanja </a:t>
            </a:r>
            <a:r>
              <a:rPr lang="sl-SI" sz="1200" i="1" dirty="0" smtClean="0"/>
              <a:t>na tak način bi radi nadaljevali tudi v prihodnje.“</a:t>
            </a:r>
            <a:endParaRPr lang="en-US" sz="1200" i="1" dirty="0"/>
          </a:p>
          <a:p>
            <a:pPr algn="ctr"/>
            <a:endParaRPr lang="sl-SI" sz="1600" dirty="0" smtClean="0"/>
          </a:p>
          <a:p>
            <a:r>
              <a:rPr lang="sl-SI" sz="1200" b="1" dirty="0" smtClean="0"/>
              <a:t>V čem vidite glavno prednost vajeništva?</a:t>
            </a:r>
          </a:p>
          <a:p>
            <a:pPr algn="just"/>
            <a:r>
              <a:rPr lang="sl-SI" sz="1200" i="1" dirty="0" smtClean="0"/>
              <a:t>„Vedno </a:t>
            </a:r>
            <a:r>
              <a:rPr lang="sl-SI" sz="1200" i="1" dirty="0"/>
              <a:t>težje je dobiti primeren kader. Pri vajeništvu </a:t>
            </a:r>
            <a:r>
              <a:rPr lang="sl-SI" sz="1200" i="1" dirty="0" smtClean="0"/>
              <a:t>pa imaš kader </a:t>
            </a:r>
            <a:r>
              <a:rPr lang="sl-SI" sz="1200" i="1" dirty="0"/>
              <a:t>»v rokah« od njegovih </a:t>
            </a:r>
            <a:r>
              <a:rPr lang="sl-SI" sz="1200" i="1" dirty="0" smtClean="0"/>
              <a:t>začetkov, zato </a:t>
            </a:r>
            <a:r>
              <a:rPr lang="sl-SI" sz="1200" i="1" dirty="0"/>
              <a:t>imaš vse pogoje, da </a:t>
            </a:r>
            <a:r>
              <a:rPr lang="sl-SI" sz="1200" i="1" dirty="0" smtClean="0"/>
              <a:t>ga izoblikuješ in je lahko že </a:t>
            </a:r>
            <a:r>
              <a:rPr lang="sl-SI" sz="1200" i="1" dirty="0"/>
              <a:t>ob prvi zaposlitvi tvoj idealen </a:t>
            </a:r>
            <a:r>
              <a:rPr lang="sl-SI" sz="1200" i="1" dirty="0" smtClean="0"/>
              <a:t>kandidat.“</a:t>
            </a:r>
          </a:p>
          <a:p>
            <a:pPr algn="just"/>
            <a:endParaRPr lang="sl-SI" sz="1200" i="1" dirty="0" smtClean="0"/>
          </a:p>
          <a:p>
            <a:r>
              <a:rPr lang="sl-SI" sz="1200" b="1" dirty="0" smtClean="0"/>
              <a:t>Kako praktično usposabljanje mladih doprinaša k uspešnosti vašega podjetja?</a:t>
            </a:r>
          </a:p>
          <a:p>
            <a:pPr algn="just"/>
            <a:r>
              <a:rPr lang="sl-SI" sz="1200" i="1" dirty="0" smtClean="0"/>
              <a:t>„Poleg vseh omenjenih prednosti, mladi izboljšujejo </a:t>
            </a:r>
            <a:r>
              <a:rPr lang="sl-SI" sz="1200" i="1" dirty="0"/>
              <a:t>tudi komunikacijo naših redno </a:t>
            </a:r>
            <a:r>
              <a:rPr lang="sl-SI" sz="1200" i="1" dirty="0" smtClean="0"/>
              <a:t>zaposlenih, zato menimo, da je predajanje znanja obojestransko – tudi odlična priložnost za izboljšave kompetenc že zaposlenih v našem podjetju.“</a:t>
            </a:r>
            <a:endParaRPr lang="en-US" sz="1200" i="1" dirty="0"/>
          </a:p>
          <a:p>
            <a:pPr algn="just"/>
            <a:endParaRPr lang="sl-SI" sz="1200" i="1" dirty="0" smtClean="0"/>
          </a:p>
          <a:p>
            <a:pPr algn="just"/>
            <a:r>
              <a:rPr lang="sl-SI" sz="1200" b="1" i="1" dirty="0" smtClean="0"/>
              <a:t>Lahko z nami delite kakšno zanimivo zgodbo?</a:t>
            </a:r>
          </a:p>
          <a:p>
            <a:pPr algn="just"/>
            <a:r>
              <a:rPr lang="sl-SI" sz="1200" i="1" dirty="0" smtClean="0"/>
              <a:t>„Na splošno </a:t>
            </a:r>
            <a:r>
              <a:rPr lang="sl-SI" sz="1200" i="1" dirty="0"/>
              <a:t>vsi povedo, da jim je delo v podjetju precej bolj všeč, kot sedenje za šolskimi klopmi. Tega se zavedajo in so v času, ko so pri nas tudi precej boljše volje</a:t>
            </a:r>
            <a:r>
              <a:rPr lang="sl-SI" sz="1200" i="1" dirty="0" smtClean="0"/>
              <a:t>.“</a:t>
            </a:r>
            <a:endParaRPr lang="en-US" sz="1200" i="1" dirty="0"/>
          </a:p>
          <a:p>
            <a:pPr algn="ctr"/>
            <a:endParaRPr lang="en-GB" dirty="0"/>
          </a:p>
        </p:txBody>
      </p:sp>
      <p:sp>
        <p:nvSpPr>
          <p:cNvPr id="24" name="Rounded Rectangle 23"/>
          <p:cNvSpPr/>
          <p:nvPr/>
        </p:nvSpPr>
        <p:spPr>
          <a:xfrm>
            <a:off x="4578028" y="607429"/>
            <a:ext cx="4568983" cy="256759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defRPr/>
            </a:pPr>
            <a:r>
              <a:rPr lang="sl-SI" sz="1200" i="1" dirty="0" smtClean="0">
                <a:solidFill>
                  <a:schemeClr val="bg1"/>
                </a:solidFill>
              </a:rPr>
              <a:t>„Vajeništvo </a:t>
            </a:r>
            <a:r>
              <a:rPr lang="sl-SI" sz="1200" i="1" dirty="0">
                <a:solidFill>
                  <a:schemeClr val="bg1"/>
                </a:solidFill>
              </a:rPr>
              <a:t>se mi zdi </a:t>
            </a:r>
            <a:r>
              <a:rPr lang="sl-SI" sz="1200" i="1" dirty="0" smtClean="0">
                <a:solidFill>
                  <a:schemeClr val="bg1"/>
                </a:solidFill>
              </a:rPr>
              <a:t>boljše </a:t>
            </a:r>
            <a:r>
              <a:rPr lang="sl-SI" sz="1200" i="1" dirty="0">
                <a:solidFill>
                  <a:schemeClr val="bg1"/>
                </a:solidFill>
              </a:rPr>
              <a:t>kot strokovni predmeti, </a:t>
            </a:r>
            <a:r>
              <a:rPr lang="sl-SI" sz="1200" i="1" dirty="0" smtClean="0">
                <a:solidFill>
                  <a:schemeClr val="bg1"/>
                </a:solidFill>
              </a:rPr>
              <a:t>saj znanje </a:t>
            </a:r>
            <a:r>
              <a:rPr lang="sl-SI" sz="1200" i="1" dirty="0">
                <a:solidFill>
                  <a:schemeClr val="bg1"/>
                </a:solidFill>
              </a:rPr>
              <a:t>dobiš s </a:t>
            </a:r>
            <a:r>
              <a:rPr lang="sl-SI" sz="1200" i="1" dirty="0" smtClean="0">
                <a:solidFill>
                  <a:schemeClr val="bg1"/>
                </a:solidFill>
              </a:rPr>
              <a:t>prakso. Takoj </a:t>
            </a:r>
            <a:r>
              <a:rPr lang="sl-SI" sz="1200" i="1" dirty="0">
                <a:solidFill>
                  <a:schemeClr val="bg1"/>
                </a:solidFill>
              </a:rPr>
              <a:t>vidiš, kakšne težave lahko </a:t>
            </a:r>
            <a:r>
              <a:rPr lang="sl-SI" sz="1200" i="1" dirty="0" smtClean="0">
                <a:solidFill>
                  <a:schemeClr val="bg1"/>
                </a:solidFill>
              </a:rPr>
              <a:t>nastajajo </a:t>
            </a:r>
            <a:r>
              <a:rPr lang="sl-SI" sz="1200" i="1" dirty="0">
                <a:solidFill>
                  <a:schemeClr val="bg1"/>
                </a:solidFill>
              </a:rPr>
              <a:t>in u</a:t>
            </a:r>
            <a:r>
              <a:rPr lang="sl-SI" sz="1200" i="1" dirty="0" smtClean="0">
                <a:solidFill>
                  <a:schemeClr val="bg1"/>
                </a:solidFill>
              </a:rPr>
              <a:t>svojiš </a:t>
            </a:r>
            <a:r>
              <a:rPr lang="sl-SI" sz="1200" i="1" dirty="0">
                <a:solidFill>
                  <a:schemeClr val="bg1"/>
                </a:solidFill>
              </a:rPr>
              <a:t>vrline, ki bi </a:t>
            </a:r>
            <a:r>
              <a:rPr lang="sl-SI" sz="1200" i="1" dirty="0" smtClean="0">
                <a:solidFill>
                  <a:schemeClr val="bg1"/>
                </a:solidFill>
              </a:rPr>
              <a:t>jih samo s teorijo zelo </a:t>
            </a:r>
            <a:r>
              <a:rPr lang="sl-SI" sz="1200" i="1" dirty="0">
                <a:solidFill>
                  <a:schemeClr val="bg1"/>
                </a:solidFill>
              </a:rPr>
              <a:t>težko. </a:t>
            </a:r>
            <a:r>
              <a:rPr lang="sl-SI" sz="1200" i="1" dirty="0" smtClean="0">
                <a:solidFill>
                  <a:schemeClr val="bg1"/>
                </a:solidFill>
              </a:rPr>
              <a:t>V </a:t>
            </a:r>
            <a:r>
              <a:rPr lang="sl-SI" sz="1200" i="1" dirty="0">
                <a:solidFill>
                  <a:schemeClr val="bg1"/>
                </a:solidFill>
              </a:rPr>
              <a:t>podjetju </a:t>
            </a:r>
            <a:r>
              <a:rPr lang="sl-SI" sz="1200" i="1" dirty="0" smtClean="0">
                <a:solidFill>
                  <a:schemeClr val="bg1"/>
                </a:solidFill>
              </a:rPr>
              <a:t>sem </a:t>
            </a:r>
            <a:r>
              <a:rPr lang="sl-SI" sz="1200" i="1" dirty="0">
                <a:solidFill>
                  <a:schemeClr val="bg1"/>
                </a:solidFill>
              </a:rPr>
              <a:t>zadovoljen in upam, da bom še naprej, da se bom lahko čim več naučil in </a:t>
            </a:r>
            <a:r>
              <a:rPr lang="sl-SI" sz="1200" i="1" dirty="0" smtClean="0">
                <a:solidFill>
                  <a:schemeClr val="bg1"/>
                </a:solidFill>
              </a:rPr>
              <a:t>usvojil </a:t>
            </a:r>
            <a:r>
              <a:rPr lang="sl-SI" sz="1200" i="1" dirty="0">
                <a:solidFill>
                  <a:schemeClr val="bg1"/>
                </a:solidFill>
              </a:rPr>
              <a:t>vsa znanja, ki </a:t>
            </a:r>
            <a:r>
              <a:rPr lang="sl-SI" sz="1200" i="1" dirty="0" smtClean="0">
                <a:solidFill>
                  <a:schemeClr val="bg1"/>
                </a:solidFill>
              </a:rPr>
              <a:t>jih moram.“ Vajenec 1</a:t>
            </a:r>
          </a:p>
          <a:p>
            <a:pPr lvl="0" algn="just">
              <a:defRPr/>
            </a:pPr>
            <a:endParaRPr lang="sl-SI" sz="1200" i="1" dirty="0" smtClean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sl-SI" sz="1200" i="1" dirty="0" smtClean="0">
                <a:solidFill>
                  <a:schemeClr val="bg1"/>
                </a:solidFill>
              </a:rPr>
              <a:t>„Všeč </a:t>
            </a:r>
            <a:r>
              <a:rPr lang="sl-SI" sz="1200" i="1" dirty="0">
                <a:solidFill>
                  <a:schemeClr val="bg1"/>
                </a:solidFill>
              </a:rPr>
              <a:t>mi je, </a:t>
            </a:r>
            <a:r>
              <a:rPr lang="sl-SI" sz="1200" i="1" dirty="0" smtClean="0">
                <a:solidFill>
                  <a:schemeClr val="bg1"/>
                </a:solidFill>
              </a:rPr>
              <a:t>da </a:t>
            </a:r>
            <a:r>
              <a:rPr lang="sl-SI" sz="1200" i="1" dirty="0">
                <a:solidFill>
                  <a:schemeClr val="bg1"/>
                </a:solidFill>
              </a:rPr>
              <a:t>je bil že dedek na vajeništvu v tem </a:t>
            </a:r>
            <a:r>
              <a:rPr lang="sl-SI" sz="1200" i="1" dirty="0" smtClean="0">
                <a:solidFill>
                  <a:schemeClr val="bg1"/>
                </a:solidFill>
              </a:rPr>
              <a:t>podjetju, kasneje tudi zaposlen, sedaj sem pa tudi jaz tukaj vajenec.“ </a:t>
            </a:r>
            <a:r>
              <a:rPr lang="sl-SI" sz="1200" dirty="0" smtClean="0">
                <a:solidFill>
                  <a:schemeClr val="bg1"/>
                </a:solidFill>
              </a:rPr>
              <a:t>Vajenec 2</a:t>
            </a:r>
          </a:p>
          <a:p>
            <a:pPr algn="just">
              <a:defRPr/>
            </a:pPr>
            <a:endParaRPr lang="sl-SI" sz="1200" dirty="0" smtClean="0">
              <a:solidFill>
                <a:schemeClr val="bg1"/>
              </a:solidFill>
            </a:endParaRPr>
          </a:p>
          <a:p>
            <a:pPr lvl="0" algn="just">
              <a:defRPr/>
            </a:pPr>
            <a:r>
              <a:rPr lang="sl-SI" sz="1200" i="1" dirty="0" smtClean="0">
                <a:solidFill>
                  <a:schemeClr val="bg1"/>
                </a:solidFill>
              </a:rPr>
              <a:t>„Pri podjetju </a:t>
            </a:r>
            <a:r>
              <a:rPr lang="sl-SI" sz="1200" i="1" dirty="0" err="1">
                <a:solidFill>
                  <a:schemeClr val="bg1"/>
                </a:solidFill>
              </a:rPr>
              <a:t>Mlinostroj</a:t>
            </a:r>
            <a:r>
              <a:rPr lang="sl-SI" sz="1200" i="1" dirty="0">
                <a:solidFill>
                  <a:schemeClr val="bg1"/>
                </a:solidFill>
              </a:rPr>
              <a:t> mi je všeč, da sem in </a:t>
            </a:r>
            <a:r>
              <a:rPr lang="sl-SI" sz="1200" i="1" dirty="0" smtClean="0">
                <a:solidFill>
                  <a:schemeClr val="bg1"/>
                </a:solidFill>
              </a:rPr>
              <a:t>bom dobil še več praktičnih izkušenj </a:t>
            </a:r>
            <a:r>
              <a:rPr lang="sl-SI" sz="1200" i="1" dirty="0">
                <a:solidFill>
                  <a:schemeClr val="bg1"/>
                </a:solidFill>
              </a:rPr>
              <a:t>kot v šoli. Všeč mi je, da sem </a:t>
            </a:r>
            <a:r>
              <a:rPr lang="sl-SI" sz="1200" i="1" dirty="0" smtClean="0">
                <a:solidFill>
                  <a:schemeClr val="bg1"/>
                </a:solidFill>
              </a:rPr>
              <a:t>tukaj dvakrat </a:t>
            </a:r>
            <a:r>
              <a:rPr lang="sl-SI" sz="1200" i="1" dirty="0">
                <a:solidFill>
                  <a:schemeClr val="bg1"/>
                </a:solidFill>
              </a:rPr>
              <a:t>na </a:t>
            </a:r>
            <a:r>
              <a:rPr lang="sl-SI" sz="1200" i="1" dirty="0" smtClean="0">
                <a:solidFill>
                  <a:schemeClr val="bg1"/>
                </a:solidFill>
              </a:rPr>
              <a:t>teden.“ </a:t>
            </a:r>
            <a:r>
              <a:rPr lang="sl-SI" sz="1200" dirty="0" smtClean="0">
                <a:solidFill>
                  <a:schemeClr val="bg1"/>
                </a:solidFill>
              </a:rPr>
              <a:t>Vajenec 3</a:t>
            </a:r>
            <a:endParaRPr lang="sl-SI" i="1" dirty="0">
              <a:solidFill>
                <a:schemeClr val="bg1"/>
              </a:solidFill>
            </a:endParaRPr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4925291" y="267824"/>
            <a:ext cx="3844635" cy="29302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>
            <a:lvl1pPr>
              <a:defRPr sz="1400" b="0" i="0">
                <a:solidFill>
                  <a:srgbClr val="F6F6F6"/>
                </a:solidFill>
                <a:latin typeface="Arial Narrow"/>
                <a:ea typeface="+mj-ea"/>
                <a:cs typeface="Arial Narrow"/>
              </a:defRPr>
            </a:lvl1pPr>
          </a:lstStyle>
          <a:p>
            <a:pPr marR="5080" lvl="0" algn="ctr" defTabSz="914400" eaLnBrk="1" fontAlgn="auto" latinLnBrk="0" hangingPunct="1">
              <a:lnSpc>
                <a:spcPct val="102699"/>
              </a:lnSpc>
              <a:spcBef>
                <a:spcPts val="6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1800" b="1" kern="0" spc="-90" dirty="0" smtClean="0">
                <a:solidFill>
                  <a:srgbClr val="0070C0"/>
                </a:solidFill>
                <a:latin typeface="Calibri"/>
              </a:rPr>
              <a:t>MNENJA DIJAKOV</a:t>
            </a:r>
            <a:endParaRPr kumimoji="0" lang="en-US" sz="1800" b="1" i="0" u="none" strike="noStrike" kern="0" cap="none" spc="-65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j-ea"/>
            </a:endParaRPr>
          </a:p>
        </p:txBody>
      </p:sp>
      <p:grpSp>
        <p:nvGrpSpPr>
          <p:cNvPr id="27" name="Group 26"/>
          <p:cNvGrpSpPr/>
          <p:nvPr/>
        </p:nvGrpSpPr>
        <p:grpSpPr>
          <a:xfrm rot="10800000">
            <a:off x="4578029" y="3573366"/>
            <a:ext cx="4565971" cy="2480548"/>
            <a:chOff x="-3016" y="1227250"/>
            <a:chExt cx="4518491" cy="4972771"/>
          </a:xfrm>
          <a:solidFill>
            <a:srgbClr val="002060"/>
          </a:solidFill>
        </p:grpSpPr>
        <p:sp>
          <p:nvSpPr>
            <p:cNvPr id="28" name="Rounded Rectangle 27"/>
            <p:cNvSpPr/>
            <p:nvPr/>
          </p:nvSpPr>
          <p:spPr>
            <a:xfrm>
              <a:off x="-3016" y="1227250"/>
              <a:ext cx="4518491" cy="4972765"/>
            </a:xfrm>
            <a:prstGeom prst="round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-3015" y="1227256"/>
              <a:ext cx="3987600" cy="4972765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" name="object 2"/>
          <p:cNvSpPr txBox="1">
            <a:spLocks/>
          </p:cNvSpPr>
          <p:nvPr/>
        </p:nvSpPr>
        <p:spPr>
          <a:xfrm>
            <a:off x="5016137" y="3247703"/>
            <a:ext cx="3962400" cy="29302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>
            <a:lvl1pPr>
              <a:defRPr sz="1400" b="0" i="0">
                <a:solidFill>
                  <a:srgbClr val="F6F6F6"/>
                </a:solidFill>
                <a:latin typeface="Arial Narrow"/>
                <a:ea typeface="+mj-ea"/>
                <a:cs typeface="Arial Narrow"/>
              </a:defRPr>
            </a:lvl1pPr>
          </a:lstStyle>
          <a:p>
            <a:pPr marR="5080" lvl="0" algn="ctr" defTabSz="914400" eaLnBrk="1" fontAlgn="auto" latinLnBrk="0" hangingPunct="1">
              <a:lnSpc>
                <a:spcPct val="102699"/>
              </a:lnSpc>
              <a:spcBef>
                <a:spcPts val="6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1800" b="1" kern="0" spc="-90" noProof="0" dirty="0" smtClean="0">
                <a:solidFill>
                  <a:srgbClr val="002060"/>
                </a:solidFill>
                <a:latin typeface="Calibri"/>
              </a:rPr>
              <a:t>KDO SO AMBASADORJI VAJENIŠTVA</a:t>
            </a:r>
            <a:r>
              <a:rPr lang="en-US" sz="1800" b="1" kern="0" spc="-90" noProof="0" dirty="0" smtClean="0">
                <a:solidFill>
                  <a:srgbClr val="002060"/>
                </a:solidFill>
                <a:latin typeface="Calibri"/>
              </a:rPr>
              <a:t>?</a:t>
            </a:r>
            <a:endParaRPr kumimoji="0" lang="en-US" sz="1800" b="1" i="0" u="none" strike="noStrike" kern="0" cap="none" spc="-65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4" t="32456" r="734" b="43131"/>
          <a:stretch/>
        </p:blipFill>
        <p:spPr>
          <a:xfrm>
            <a:off x="2183237" y="6142575"/>
            <a:ext cx="4746171" cy="651747"/>
          </a:xfrm>
          <a:prstGeom prst="rect">
            <a:avLst/>
          </a:prstGeom>
        </p:spPr>
      </p:pic>
      <p:sp>
        <p:nvSpPr>
          <p:cNvPr id="32" name="object 11"/>
          <p:cNvSpPr txBox="1"/>
          <p:nvPr/>
        </p:nvSpPr>
        <p:spPr>
          <a:xfrm>
            <a:off x="4703807" y="3739605"/>
            <a:ext cx="4361815" cy="2465907"/>
          </a:xfrm>
          <a:prstGeom prst="rect">
            <a:avLst/>
          </a:prstGeom>
        </p:spPr>
        <p:txBody>
          <a:bodyPr vert="horz" wrap="square" lIns="0" tIns="58269" rIns="0" bIns="0" rtlCol="0">
            <a:spAutoFit/>
          </a:bodyPr>
          <a:lstStyle/>
          <a:p>
            <a:pPr marL="58270" marR="76200" indent="-1121" algn="ctr">
              <a:lnSpc>
                <a:spcPct val="104200"/>
              </a:lnSpc>
              <a:spcBef>
                <a:spcPts val="159"/>
              </a:spcBef>
            </a:pPr>
            <a:r>
              <a:rPr lang="sl-SI" sz="1200" b="1" dirty="0" smtClean="0">
                <a:solidFill>
                  <a:schemeClr val="bg1"/>
                </a:solidFill>
              </a:rPr>
              <a:t>Ambasadorji vajeništva </a:t>
            </a:r>
            <a:r>
              <a:rPr lang="sl-SI" sz="1200" dirty="0" smtClean="0">
                <a:solidFill>
                  <a:schemeClr val="bg1"/>
                </a:solidFill>
              </a:rPr>
              <a:t>so mentorji mladim na praktičnem usposabljanju v podjetjih, ki svoje pozitivne izkušnje pri delu z mladimi prostovoljno delijo  z drugimi podjetji in mladimi, </a:t>
            </a:r>
          </a:p>
          <a:p>
            <a:pPr marL="58270" marR="76200" indent="-1121" algn="ctr">
              <a:lnSpc>
                <a:spcPct val="104200"/>
              </a:lnSpc>
              <a:spcBef>
                <a:spcPts val="159"/>
              </a:spcBef>
            </a:pPr>
            <a:r>
              <a:rPr lang="sl-SI" sz="1200" dirty="0" smtClean="0">
                <a:solidFill>
                  <a:schemeClr val="bg1"/>
                </a:solidFill>
              </a:rPr>
              <a:t>ki jih to področje zanima.</a:t>
            </a:r>
            <a:endParaRPr lang="sl-SI" sz="1200" spc="-26" dirty="0" smtClean="0">
              <a:solidFill>
                <a:schemeClr val="bg1"/>
              </a:solidFill>
              <a:cs typeface="Lucida Sans"/>
            </a:endParaRPr>
          </a:p>
          <a:p>
            <a:pPr marL="58270" marR="76200" indent="-1121" algn="ctr">
              <a:lnSpc>
                <a:spcPct val="104200"/>
              </a:lnSpc>
              <a:spcBef>
                <a:spcPts val="159"/>
              </a:spcBef>
            </a:pPr>
            <a:r>
              <a:rPr lang="sl-SI" sz="1200" spc="-26" dirty="0" smtClean="0">
                <a:solidFill>
                  <a:schemeClr val="bg1"/>
                </a:solidFill>
                <a:cs typeface="Lucida Sans"/>
              </a:rPr>
              <a:t/>
            </a:r>
            <a:br>
              <a:rPr lang="sl-SI" sz="1200" spc="-26" dirty="0" smtClean="0">
                <a:solidFill>
                  <a:schemeClr val="bg1"/>
                </a:solidFill>
                <a:cs typeface="Lucida Sans"/>
              </a:rPr>
            </a:br>
            <a:r>
              <a:rPr lang="sl-SI" sz="1200" b="1" spc="-26" dirty="0" smtClean="0">
                <a:solidFill>
                  <a:schemeClr val="bg1"/>
                </a:solidFill>
                <a:cs typeface="Lucida Sans"/>
              </a:rPr>
              <a:t>Mreža ambasadorjev vajeništva </a:t>
            </a:r>
            <a:r>
              <a:rPr lang="sl-SI" sz="1200" spc="-26" dirty="0" smtClean="0">
                <a:solidFill>
                  <a:schemeClr val="bg1"/>
                </a:solidFill>
                <a:cs typeface="Lucida Sans"/>
              </a:rPr>
              <a:t>nastaja v okviru </a:t>
            </a:r>
            <a:r>
              <a:rPr lang="sl-SI" sz="1200" spc="-26" dirty="0" err="1" smtClean="0">
                <a:solidFill>
                  <a:schemeClr val="bg1"/>
                </a:solidFill>
                <a:cs typeface="Lucida Sans"/>
              </a:rPr>
              <a:t>Erasmus</a:t>
            </a:r>
            <a:r>
              <a:rPr lang="sl-SI" sz="1200" spc="-26" dirty="0">
                <a:solidFill>
                  <a:schemeClr val="bg1"/>
                </a:solidFill>
                <a:cs typeface="Lucida Sans"/>
              </a:rPr>
              <a:t>+</a:t>
            </a:r>
            <a:r>
              <a:rPr lang="sl-SI" sz="1200" spc="-26" dirty="0" smtClean="0">
                <a:solidFill>
                  <a:schemeClr val="bg1"/>
                </a:solidFill>
                <a:cs typeface="Lucida Sans"/>
              </a:rPr>
              <a:t> projekta SERFA, kjer razvijamo storitve in podporna orodja, ki bodo pomagale odpraviti ovire pri praktičnem usposabljanju in podpreti predvsem </a:t>
            </a:r>
            <a:r>
              <a:rPr lang="sl-SI" sz="1200" spc="-26" dirty="0" err="1" smtClean="0">
                <a:solidFill>
                  <a:schemeClr val="bg1"/>
                </a:solidFill>
                <a:cs typeface="Lucida Sans"/>
              </a:rPr>
              <a:t>mikro</a:t>
            </a:r>
            <a:r>
              <a:rPr lang="sl-SI" sz="1200" spc="-26" dirty="0" smtClean="0">
                <a:solidFill>
                  <a:schemeClr val="bg1"/>
                </a:solidFill>
                <a:cs typeface="Lucida Sans"/>
              </a:rPr>
              <a:t>, mala in srednja podjetja pri praktičnem usposabljanju mladih.</a:t>
            </a:r>
            <a:endParaRPr lang="en-US" sz="1200" spc="-26" dirty="0">
              <a:solidFill>
                <a:schemeClr val="bg1"/>
              </a:solidFill>
              <a:cs typeface="Lucida Sans"/>
            </a:endParaRPr>
          </a:p>
          <a:p>
            <a:pPr marL="58270" marR="76200" indent="-1121" algn="ctr">
              <a:lnSpc>
                <a:spcPct val="104200"/>
              </a:lnSpc>
              <a:spcBef>
                <a:spcPts val="159"/>
              </a:spcBef>
            </a:pPr>
            <a:r>
              <a:rPr lang="sl-SI" sz="1200" spc="-26" dirty="0" smtClean="0">
                <a:solidFill>
                  <a:schemeClr val="bg1"/>
                </a:solidFill>
                <a:cs typeface="Lucida Sans"/>
              </a:rPr>
              <a:t/>
            </a:r>
            <a:br>
              <a:rPr lang="sl-SI" sz="1200" spc="-26" dirty="0" smtClean="0">
                <a:solidFill>
                  <a:schemeClr val="bg1"/>
                </a:solidFill>
                <a:cs typeface="Lucida Sans"/>
              </a:rPr>
            </a:br>
            <a:r>
              <a:rPr lang="sl-SI" sz="1200" spc="-26" dirty="0" smtClean="0">
                <a:solidFill>
                  <a:schemeClr val="bg1"/>
                </a:solidFill>
                <a:cs typeface="Lucida Sans"/>
              </a:rPr>
              <a:t>Se želite priključiti naši mreži? </a:t>
            </a:r>
            <a:r>
              <a:rPr lang="sl-SI" sz="1200" spc="-26" dirty="0" smtClean="0">
                <a:solidFill>
                  <a:schemeClr val="bg1"/>
                </a:solidFill>
                <a:cs typeface="Lucida Sans"/>
                <a:hlinkClick r:id="rId5"/>
              </a:rPr>
              <a:t>Kliknite tukaj</a:t>
            </a:r>
            <a:endParaRPr lang="en-US" sz="1200" spc="-26" dirty="0">
              <a:solidFill>
                <a:schemeClr val="bg1"/>
              </a:solidFill>
              <a:cs typeface="Lucida Sans"/>
            </a:endParaRPr>
          </a:p>
          <a:p>
            <a:pPr marL="58270" marR="76200" indent="-1121" algn="ctr">
              <a:lnSpc>
                <a:spcPct val="104200"/>
              </a:lnSpc>
              <a:spcBef>
                <a:spcPts val="159"/>
              </a:spcBef>
            </a:pPr>
            <a:endParaRPr sz="1200" dirty="0">
              <a:solidFill>
                <a:schemeClr val="bg1"/>
              </a:solidFill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469876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458</TotalTime>
  <Words>304</Words>
  <Application>Microsoft Office PowerPoint</Application>
  <PresentationFormat>Diaprojekcija na zaslonu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Lucida Sans</vt:lpstr>
      <vt:lpstr>Times New Roman</vt:lpstr>
      <vt:lpstr>Thème Office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Sabine LE REST</dc:creator>
  <cp:lastModifiedBy>Polona Prosen Sprajc</cp:lastModifiedBy>
  <cp:revision>62</cp:revision>
  <dcterms:created xsi:type="dcterms:W3CDTF">2017-11-09T15:16:15Z</dcterms:created>
  <dcterms:modified xsi:type="dcterms:W3CDTF">2018-02-15T09:38:50Z</dcterms:modified>
</cp:coreProperties>
</file>